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61" r:id="rId6"/>
    <p:sldId id="286" r:id="rId7"/>
    <p:sldId id="270" r:id="rId8"/>
    <p:sldId id="267" r:id="rId9"/>
    <p:sldId id="266" r:id="rId10"/>
    <p:sldId id="271" r:id="rId11"/>
    <p:sldId id="287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5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Montserrat Light" panose="00000400000000000000" pitchFamily="2" charset="0"/>
      <p:regular r:id="rId35"/>
      <p:bold r:id="rId36"/>
      <p:italic r:id="rId37"/>
      <p:boldItalic r:id="rId38"/>
    </p:embeddedFont>
    <p:embeddedFont>
      <p:font typeface="Playfair Display" panose="00000500000000000000" pitchFamily="2" charset="0"/>
      <p:regular r:id="rId39"/>
      <p:bold r:id="rId40"/>
      <p:italic r:id="rId41"/>
      <p:boldItalic r:id="rId42"/>
    </p:embeddedFont>
    <p:embeddedFont>
      <p:font typeface="Red Hat Display Light" panose="020B0604020202020204" charset="0"/>
      <p:regular r:id="rId43"/>
      <p:bold r:id="rId44"/>
      <p:italic r:id="rId45"/>
      <p:boldItalic r:id="rId46"/>
    </p:embeddedFont>
    <p:embeddedFont>
      <p:font typeface="Wingdings 3" panose="05040102010807070707" pitchFamily="18" charset="2"/>
      <p:regular r:id="rId47"/>
    </p:embeddedFont>
    <p:embeddedFont>
      <p:font typeface="Work Sans" pitchFamily="2" charset="0"/>
      <p:regular r:id="rId48"/>
      <p:bold r:id="rId49"/>
      <p:italic r:id="rId50"/>
      <p:boldItalic r:id="rId51"/>
    </p:embeddedFont>
    <p:embeddedFont>
      <p:font typeface="Work Sans ExtraBold" pitchFamily="2" charset="0"/>
      <p:bold r:id="rId52"/>
      <p:boldItalic r:id="rId53"/>
    </p:embeddedFont>
    <p:embeddedFont>
      <p:font typeface="Work Sans Light" pitchFamily="2" charset="0"/>
      <p:regular r:id="rId54"/>
      <p:bold r:id="rId55"/>
      <p:italic r:id="rId56"/>
      <p:boldItalic r:id="rId57"/>
    </p:embeddedFont>
    <p:embeddedFont>
      <p:font typeface="Work Sans SemiBold" pitchFamily="2" charset="0"/>
      <p:regular r:id="rId58"/>
      <p:bold r:id="rId59"/>
      <p:italic r:id="rId60"/>
      <p:boldItalic r:id="rId6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33">
          <p15:clr>
            <a:srgbClr val="A4A3A4"/>
          </p15:clr>
        </p15:guide>
        <p15:guide id="2" orient="horz" pos="1620">
          <p15:clr>
            <a:srgbClr val="A4A3A4"/>
          </p15:clr>
        </p15:guide>
        <p15:guide id="3" pos="5457">
          <p15:clr>
            <a:srgbClr val="A4A3A4"/>
          </p15:clr>
        </p15:guide>
        <p15:guide id="4" pos="303">
          <p15:clr>
            <a:srgbClr val="A4A3A4"/>
          </p15:clr>
        </p15:guide>
        <p15:guide id="5" orient="horz" pos="300">
          <p15:clr>
            <a:srgbClr val="A4A3A4"/>
          </p15:clr>
        </p15:guide>
        <p15:guide id="6" pos="2850">
          <p15:clr>
            <a:srgbClr val="A4A3A4"/>
          </p15:clr>
        </p15:guide>
        <p15:guide id="7" pos="596">
          <p15:clr>
            <a:srgbClr val="9AA0A6"/>
          </p15:clr>
        </p15:guide>
        <p15:guide id="8" orient="horz" pos="167">
          <p15:clr>
            <a:srgbClr val="9AA0A6"/>
          </p15:clr>
        </p15:guide>
        <p15:guide id="9" orient="horz" pos="1133">
          <p15:clr>
            <a:srgbClr val="9AA0A6"/>
          </p15:clr>
        </p15:guide>
        <p15:guide id="10" orient="horz" pos="212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AAD9D8-2C8F-4311-A1B2-767C7A3B59A7}">
  <a:tblStyle styleId="{F1AAD9D8-2C8F-4311-A1B2-767C7A3B5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2933"/>
        <p:guide orient="horz" pos="1620"/>
        <p:guide pos="5457"/>
        <p:guide pos="303"/>
        <p:guide orient="horz" pos="300"/>
        <p:guide pos="2850"/>
        <p:guide pos="596"/>
        <p:guide orient="horz" pos="167"/>
        <p:guide orient="horz" pos="1133"/>
        <p:guide orient="horz" pos="21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font" Target="fonts/font36.fntdata"/><Relationship Id="rId5" Type="http://schemas.openxmlformats.org/officeDocument/2006/relationships/slide" Target="slides/slide4.xml"/><Relationship Id="rId61" Type="http://schemas.openxmlformats.org/officeDocument/2006/relationships/font" Target="fonts/font3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font" Target="fonts/font37.fntdata"/><Relationship Id="rId20" Type="http://schemas.openxmlformats.org/officeDocument/2006/relationships/slide" Target="slides/slide19.xml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10" Type="http://schemas.openxmlformats.org/officeDocument/2006/relationships/slide" Target="slides/slide9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font" Target="fonts/font3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5a5f9a23c2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5" name="Google Shape;85;g15a5f9a23c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10ef5f8ca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known as one-arm bandits</a:t>
            </a:r>
            <a:endParaRPr/>
          </a:p>
        </p:txBody>
      </p:sp>
      <p:sp>
        <p:nvSpPr>
          <p:cNvPr id="300" name="Google Shape;300;g210ef5f8ca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f96fc0a5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g1f96fc0a5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0ef5f8ca0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10ef5f8ca0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f70ee89a31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  <p:sp>
        <p:nvSpPr>
          <p:cNvPr id="327" name="Google Shape;327;g1f70ee89a31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f70ee89a31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 dirty="0"/>
              <a:t>Assumes 200 samples per week</a:t>
            </a:r>
            <a:endParaRPr sz="1000" dirty="0"/>
          </a:p>
        </p:txBody>
      </p:sp>
      <p:sp>
        <p:nvSpPr>
          <p:cNvPr id="348" name="Google Shape;348;g1f70ee89a31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96fc0a52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358" name="Google Shape;358;g1f96fc0a52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70ee89a31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000" dirty="0"/>
              <a:t>Assumes 200 samples per week</a:t>
            </a:r>
            <a:endParaRPr sz="1000" dirty="0"/>
          </a:p>
        </p:txBody>
      </p:sp>
      <p:sp>
        <p:nvSpPr>
          <p:cNvPr id="375" name="Google Shape;375;g1f70ee89a31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1f560fc0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386" name="Google Shape;386;g21f560fc0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19075cd1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19075cd1d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219075cd1d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c0b55034a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8" name="Google Shape;98;g1c0b55034a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9075cd1d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219075cd1d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c0b55034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1" name="Google Shape;141;g1c0b55034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747a008ee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  <p:sp>
        <p:nvSpPr>
          <p:cNvPr id="150" name="Google Shape;150;g21747a008ee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1747a008ee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endParaRPr sz="1000" dirty="0"/>
          </a:p>
        </p:txBody>
      </p:sp>
      <p:sp>
        <p:nvSpPr>
          <p:cNvPr id="274" name="Google Shape;274;g21747a008ee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747a008e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1747a008e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747a008e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SzPts val="1000"/>
              <a:buNone/>
            </a:pPr>
            <a:endParaRPr sz="1000" dirty="0"/>
          </a:p>
        </p:txBody>
      </p:sp>
      <p:sp>
        <p:nvSpPr>
          <p:cNvPr id="238" name="Google Shape;238;g21747a008e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747a008e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</p:txBody>
      </p:sp>
      <p:sp>
        <p:nvSpPr>
          <p:cNvPr id="282" name="Google Shape;282;g21747a008e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08259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078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679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162615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18280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87465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4171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209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46373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Heading">
  <p:cSld name="Single Heading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04088" y="457200"/>
            <a:ext cx="6759900" cy="46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700"/>
              <a:buFont typeface="Work Sans"/>
              <a:buNone/>
              <a:defRPr sz="2700" b="1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90877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76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4131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10">
  <p:cSld name="Main Header 10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370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ge Number and Confidential" type="title">
  <p:cSld name="Page Number and Confidential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677200" y="4656844"/>
            <a:ext cx="4668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algn="ctr" rtl="0">
              <a:buNone/>
              <a:defRPr sz="900">
                <a:solidFill>
                  <a:srgbClr val="DCDCDC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188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p Gray Bar">
  <p:cSld name="Top Gray Bar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29146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8">
  <p:cSld name="Main Header 8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83324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9">
  <p:cSld name="Main Header 9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418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7">
  <p:cSld name="Main Header 7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2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1">
  <p:cSld name="Main Header 1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21557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3">
  <p:cSld name="Main Header 3"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5440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er 6">
  <p:cSld name="Main Header 6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64533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ored Background Header 1">
  <p:cSld name="Colored Background Header 1">
    <p:bg>
      <p:bgPr>
        <a:solidFill>
          <a:srgbClr val="C2D3D2">
            <a:alpha val="39610"/>
          </a:srgb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1100"/>
            </a:lvl1pPr>
            <a:lvl2pPr lvl="1" rtl="0">
              <a:buNone/>
              <a:defRPr sz="1100"/>
            </a:lvl2pPr>
            <a:lvl3pPr lvl="2" rtl="0">
              <a:buNone/>
              <a:defRPr sz="1100"/>
            </a:lvl3pPr>
            <a:lvl4pPr lvl="3" rtl="0">
              <a:buNone/>
              <a:defRPr sz="1100"/>
            </a:lvl4pPr>
            <a:lvl5pPr lvl="4" rtl="0">
              <a:buNone/>
              <a:defRPr sz="1100"/>
            </a:lvl5pPr>
            <a:lvl6pPr lvl="5" rtl="0">
              <a:buNone/>
              <a:defRPr sz="1100"/>
            </a:lvl6pPr>
            <a:lvl7pPr lvl="6" rtl="0">
              <a:buNone/>
              <a:defRPr sz="1100"/>
            </a:lvl7pPr>
            <a:lvl8pPr lvl="7" rtl="0">
              <a:buNone/>
              <a:defRPr sz="1100"/>
            </a:lvl8pPr>
            <a:lvl9pPr lvl="8" rtl="0">
              <a:buNone/>
              <a:defRPr sz="11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2"/>
          </p:nvPr>
        </p:nvSpPr>
        <p:spPr>
          <a:xfrm>
            <a:off x="8556788" y="4887952"/>
            <a:ext cx="5487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buNone/>
              <a:defRPr sz="800">
                <a:solidFill>
                  <a:srgbClr val="6E858A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8420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4889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17498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1182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602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374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27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1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2" r:id="rId2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hrisstucchio.com/blog/2014/bayesian_ab_decision_rule.html" TargetMode="External"/><Relationship Id="rId13" Type="http://schemas.openxmlformats.org/officeDocument/2006/relationships/hyperlink" Target="https://towardsdatascience.com/what-comics-can-teach-us-a-b-experiment-analysis-c1ba70e50d0c" TargetMode="External"/><Relationship Id="rId3" Type="http://schemas.openxmlformats.org/officeDocument/2006/relationships/hyperlink" Target="https://towardsdatascience.com/a-b-testing-is-there-a-better-way-an-exploration-of-multi-armed-bandits-98ca927b357d" TargetMode="External"/><Relationship Id="rId7" Type="http://schemas.openxmlformats.org/officeDocument/2006/relationships/hyperlink" Target="https://towardsdatascience.com/how-to-analyse-a-b-experiments-using-bayesian-expected-loss-b959e21a77ce" TargetMode="External"/><Relationship Id="rId12" Type="http://schemas.openxmlformats.org/officeDocument/2006/relationships/hyperlink" Target="https://web.archive.org/web/20100929074846/http:/sirevanhaas.com/?p=30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udemy.com/course/bayesian-machine-learning-in-python-ab-testing/learn/lecture/21794012#overview" TargetMode="External"/><Relationship Id="rId11" Type="http://schemas.openxmlformats.org/officeDocument/2006/relationships/hyperlink" Target="https://towardsdatascience.com/why-statistical-significance-is-ruining-your-ab-tests-8f1f33d7810a" TargetMode="External"/><Relationship Id="rId5" Type="http://schemas.openxmlformats.org/officeDocument/2006/relationships/hyperlink" Target="https://launchdarkly.com/blog/alternative-to-statistical-significance-making-decisions-with-experiments/" TargetMode="External"/><Relationship Id="rId15" Type="http://schemas.openxmlformats.org/officeDocument/2006/relationships/hyperlink" Target="https://towardsdatascience.com/bayesian-a-b-testing-with-python-the-easy-guide-d638f89e0b8a" TargetMode="External"/><Relationship Id="rId10" Type="http://schemas.openxmlformats.org/officeDocument/2006/relationships/hyperlink" Target="http://varianceexplained.org/r/bayesian-ab-testing/" TargetMode="External"/><Relationship Id="rId4" Type="http://schemas.openxmlformats.org/officeDocument/2006/relationships/hyperlink" Target="https://static.googleusercontent.com/media/research.google.com/en/pubs/archive/42550.pdf" TargetMode="External"/><Relationship Id="rId9" Type="http://schemas.openxmlformats.org/officeDocument/2006/relationships/hyperlink" Target="https://medium.com/convoy-tech/the-power-of-bayesian-a-b-testing-f859d2219d5" TargetMode="External"/><Relationship Id="rId14" Type="http://schemas.openxmlformats.org/officeDocument/2006/relationships/hyperlink" Target="https://medium.com/towards-data-science/python-package-for-bayesian-a-b-testing-86ea3ff5c96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/>
          <p:nvPr/>
        </p:nvSpPr>
        <p:spPr>
          <a:xfrm>
            <a:off x="-7883" y="0"/>
            <a:ext cx="9152100" cy="5143800"/>
          </a:xfrm>
          <a:prstGeom prst="rect">
            <a:avLst/>
          </a:prstGeom>
          <a:gradFill>
            <a:gsLst>
              <a:gs pos="0">
                <a:srgbClr val="58476A"/>
              </a:gs>
              <a:gs pos="100000">
                <a:srgbClr val="0B3541"/>
              </a:gs>
            </a:gsLst>
            <a:lin ang="1350003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2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88" name="Google Shape;88;p23"/>
          <p:cNvSpPr txBox="1">
            <a:spLocks noGrp="1"/>
          </p:cNvSpPr>
          <p:nvPr>
            <p:ph type="title"/>
          </p:nvPr>
        </p:nvSpPr>
        <p:spPr>
          <a:xfrm>
            <a:off x="483375" y="598975"/>
            <a:ext cx="8180100" cy="4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Red Hat Display Black"/>
              <a:buNone/>
            </a:pPr>
            <a:r>
              <a:rPr lang="en" sz="3000">
                <a:solidFill>
                  <a:schemeClr val="lt2"/>
                </a:solidFill>
              </a:rPr>
              <a:t>Bayesian A/B Testing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/>
          <p:nvPr/>
        </p:nvSpPr>
        <p:spPr>
          <a:xfrm>
            <a:off x="698809" y="1416188"/>
            <a:ext cx="3367669" cy="3066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Incremental Improvement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Small lifts require a large sample to detect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Pace of Innovation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Large samples can take months to collect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Tight Budget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While running the experiment for months, money is being spent on an inferior variant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Question to answer</a:t>
            </a: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“What is the probability that variant A is better than variant B?”</a:t>
            </a:r>
            <a:endParaRPr sz="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Traditional A/B testing says: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“Assume there is no difference between the variants.  The probability of seeing this lift (or more extreme) is </a:t>
            </a:r>
            <a:r>
              <a:rPr lang="en" sz="900" i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r>
              <a:rPr lang="en" sz="9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% (whatever the significance level is).”</a:t>
            </a: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5" name="Google Shape;285;p38"/>
          <p:cNvSpPr txBox="1"/>
          <p:nvPr/>
        </p:nvSpPr>
        <p:spPr>
          <a:xfrm>
            <a:off x="782756" y="783131"/>
            <a:ext cx="31605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Traditional A/B Testing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When it doesn’t work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10</a:t>
            </a:fld>
            <a:endParaRPr sz="1100"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1856" y="685800"/>
            <a:ext cx="4819743" cy="3625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B86B6-838E-07E8-3464-FDBBFA21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C61E89-A42A-FF1D-B5A7-51F473EBF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kid on the 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5692B3-3F87-9308-F7C7-89C18A63C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3627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854325" y="1443994"/>
            <a:ext cx="48603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Playing Slot Machines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Imagine there are two slot machines that pay out at different rates,  How would you determine how to maximize your payout?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You need to play both machines a certain number of times in order to answer this question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Exploit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You need to play the machine with the better rate to maximize your payout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Dilemma</a:t>
            </a:r>
            <a:endParaRPr sz="10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How much do you exploit the current best rate vs. explore the other slot machine to gain confidence about which machine has the better payout rate?</a:t>
            </a:r>
            <a:endParaRPr sz="9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12</a:t>
            </a:fld>
            <a:endParaRPr sz="1100"/>
          </a:p>
        </p:txBody>
      </p:sp>
      <p:sp>
        <p:nvSpPr>
          <p:cNvPr id="304" name="Google Shape;304;p40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05" name="Google Shape;305;p40"/>
          <p:cNvSpPr txBox="1"/>
          <p:nvPr/>
        </p:nvSpPr>
        <p:spPr>
          <a:xfrm>
            <a:off x="858950" y="783127"/>
            <a:ext cx="31605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Explore/Exploit Dilemma</a:t>
            </a: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125" y="711675"/>
            <a:ext cx="3390875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2" name="Google Shape;312;p41"/>
          <p:cNvSpPr txBox="1"/>
          <p:nvPr/>
        </p:nvSpPr>
        <p:spPr>
          <a:xfrm>
            <a:off x="858946" y="327600"/>
            <a:ext cx="4930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Simulating an Experiment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2"/>
                </a:solidFill>
                <a:latin typeface="Playfair Display"/>
                <a:ea typeface="Montserrat"/>
                <a:cs typeface="Montserrat"/>
                <a:sym typeface="Playfair Display"/>
              </a:rPr>
              <a:t>w</a:t>
            </a:r>
            <a:r>
              <a:rPr lang="en" sz="1400" b="1" dirty="0">
                <a:solidFill>
                  <a:schemeClr val="dk2"/>
                </a:solidFill>
                <a:latin typeface="Playfair Display"/>
                <a:ea typeface="Montserrat"/>
                <a:cs typeface="Montserrat"/>
                <a:sym typeface="Playfair Display"/>
              </a:rPr>
              <a:t>ith Bayesian sampling</a:t>
            </a:r>
            <a:endParaRPr sz="1400" b="1" dirty="0">
              <a:solidFill>
                <a:srgbClr val="F99A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1"/>
          <p:cNvSpPr txBox="1"/>
          <p:nvPr/>
        </p:nvSpPr>
        <p:spPr>
          <a:xfrm>
            <a:off x="737000" y="1402650"/>
            <a:ext cx="8037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The algorithm chooses the variant with the better success rate, while continuing to explore the other variant</a:t>
            </a:r>
            <a:endParaRPr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950" y="1896425"/>
            <a:ext cx="2869500" cy="2013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25" y="1942400"/>
            <a:ext cx="2869500" cy="200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525" y="1909638"/>
            <a:ext cx="2869500" cy="19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/>
          <p:nvPr/>
        </p:nvSpPr>
        <p:spPr>
          <a:xfrm>
            <a:off x="3144056" y="1158244"/>
            <a:ext cx="52281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No need for:</a:t>
            </a:r>
            <a:endParaRPr sz="15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Determining: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7937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Meaningful effect size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7937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Sample size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7937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Statistical Significance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7937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Control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Avoiding peeking or ending the test early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Strict rules/terminology about interpreting results, i.e, fail to reject the null hypothesis vs. accept the null hypothesis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79375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Rather we can answer: what is the probability that A &gt; B?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Avoiding multiple metrics/KPI’s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Lends itself to testing multiple variants simultaneously, i.e, A/B/C tests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3365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More amenable to small samples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p42"/>
          <p:cNvSpPr txBox="1"/>
          <p:nvPr/>
        </p:nvSpPr>
        <p:spPr>
          <a:xfrm>
            <a:off x="630350" y="1158250"/>
            <a:ext cx="22851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Bayesian A/B Testing</a:t>
            </a: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23" name="Google Shape;323;p4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14</a:t>
            </a:fld>
            <a:endParaRPr sz="1100"/>
          </a:p>
        </p:txBody>
      </p:sp>
      <p:sp>
        <p:nvSpPr>
          <p:cNvPr id="324" name="Google Shape;324;p42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3"/>
          <p:cNvSpPr/>
          <p:nvPr/>
        </p:nvSpPr>
        <p:spPr>
          <a:xfrm>
            <a:off x="5889021" y="1261872"/>
            <a:ext cx="1790100" cy="2701800"/>
          </a:xfrm>
          <a:prstGeom prst="roundRect">
            <a:avLst>
              <a:gd name="adj" fmla="val 693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0" name="Google Shape;330;p43"/>
          <p:cNvSpPr/>
          <p:nvPr/>
        </p:nvSpPr>
        <p:spPr>
          <a:xfrm>
            <a:off x="1036320" y="1261872"/>
            <a:ext cx="1790100" cy="2701800"/>
          </a:xfrm>
          <a:prstGeom prst="roundRect">
            <a:avLst>
              <a:gd name="adj" fmla="val 693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1" name="Google Shape;331;p43"/>
          <p:cNvSpPr/>
          <p:nvPr/>
        </p:nvSpPr>
        <p:spPr>
          <a:xfrm>
            <a:off x="3462687" y="1261872"/>
            <a:ext cx="1790100" cy="2701800"/>
          </a:xfrm>
          <a:prstGeom prst="roundRect">
            <a:avLst>
              <a:gd name="adj" fmla="val 693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1633586" y="1522378"/>
            <a:ext cx="593100" cy="593100"/>
          </a:xfrm>
          <a:prstGeom prst="ellipse">
            <a:avLst/>
          </a:prstGeom>
          <a:solidFill>
            <a:srgbClr val="A68CD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6412570" y="1504665"/>
            <a:ext cx="593100" cy="593100"/>
          </a:xfrm>
          <a:prstGeom prst="ellipse">
            <a:avLst/>
          </a:prstGeom>
          <a:solidFill>
            <a:srgbClr val="A68CD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43"/>
          <p:cNvSpPr/>
          <p:nvPr/>
        </p:nvSpPr>
        <p:spPr>
          <a:xfrm>
            <a:off x="4061753" y="1504665"/>
            <a:ext cx="593100" cy="593100"/>
          </a:xfrm>
          <a:prstGeom prst="ellipse">
            <a:avLst/>
          </a:prstGeom>
          <a:solidFill>
            <a:srgbClr val="A68CD9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cxnSp>
        <p:nvCxnSpPr>
          <p:cNvPr id="335" name="Google Shape;335;p43"/>
          <p:cNvCxnSpPr/>
          <p:nvPr/>
        </p:nvCxnSpPr>
        <p:spPr>
          <a:xfrm>
            <a:off x="1214133" y="2284903"/>
            <a:ext cx="14346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6" name="Google Shape;336;p43"/>
          <p:cNvCxnSpPr/>
          <p:nvPr/>
        </p:nvCxnSpPr>
        <p:spPr>
          <a:xfrm>
            <a:off x="3643314" y="2284903"/>
            <a:ext cx="14346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7" name="Google Shape;337;p43"/>
          <p:cNvCxnSpPr/>
          <p:nvPr/>
        </p:nvCxnSpPr>
        <p:spPr>
          <a:xfrm>
            <a:off x="5991983" y="2284903"/>
            <a:ext cx="14346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4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339" name="Google Shape;339;p43"/>
          <p:cNvSpPr txBox="1"/>
          <p:nvPr/>
        </p:nvSpPr>
        <p:spPr>
          <a:xfrm>
            <a:off x="1212832" y="1478149"/>
            <a:ext cx="14346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sz="2700" b="1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0" name="Google Shape;340;p43"/>
          <p:cNvSpPr txBox="1"/>
          <p:nvPr/>
        </p:nvSpPr>
        <p:spPr>
          <a:xfrm>
            <a:off x="3710101" y="1446900"/>
            <a:ext cx="12870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sz="2700" b="1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986239" y="1446899"/>
            <a:ext cx="14346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sz="2700" b="1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2" name="Google Shape;342;p43"/>
          <p:cNvSpPr txBox="1"/>
          <p:nvPr/>
        </p:nvSpPr>
        <p:spPr>
          <a:xfrm>
            <a:off x="1208282" y="2454897"/>
            <a:ext cx="14346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Regular Traffic </a:t>
            </a: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There is active daily traffic with respect to the primary success metric</a:t>
            </a:r>
            <a:endParaRPr sz="900">
              <a:solidFill>
                <a:schemeClr val="dk2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43" name="Google Shape;343;p43"/>
          <p:cNvSpPr txBox="1"/>
          <p:nvPr/>
        </p:nvSpPr>
        <p:spPr>
          <a:xfrm>
            <a:off x="3584037" y="2392375"/>
            <a:ext cx="15474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Minimum of Two Weeks</a:t>
            </a: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It is recommended that the experiment run for a minimum of two weeks to account for weekly periodicity</a:t>
            </a: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5991900" y="2392375"/>
            <a:ext cx="1547400" cy="150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Probability of Being Best</a:t>
            </a: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900">
                <a:solidFill>
                  <a:schemeClr val="dk2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At any point in the experiment we can use the results estimate the probability of one variant being the best</a:t>
            </a:r>
            <a:endParaRPr sz="1000">
              <a:solidFill>
                <a:schemeClr val="accent4"/>
              </a:solidFill>
              <a:latin typeface="Work Sans SemiBold"/>
              <a:ea typeface="Work Sans SemiBold"/>
              <a:cs typeface="Work Sans SemiBold"/>
              <a:sym typeface="Work Sans SemiBold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839449" y="585375"/>
            <a:ext cx="35106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Playfair Display"/>
                <a:ea typeface="Playfair Display"/>
                <a:cs typeface="Playfair Display"/>
                <a:sym typeface="Playfair Display"/>
              </a:rPr>
              <a:t>When does the experiment end?</a:t>
            </a:r>
            <a:endParaRPr sz="1700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Montserrat"/>
                <a:ea typeface="Montserrat"/>
                <a:cs typeface="Montserrat"/>
                <a:sym typeface="Montserrat"/>
              </a:rPr>
              <a:t>If we don’t have a set sample size</a:t>
            </a:r>
            <a:endParaRPr sz="1700" b="1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0" name="Google Shape;350;p44"/>
          <p:cNvGraphicFramePr/>
          <p:nvPr/>
        </p:nvGraphicFramePr>
        <p:xfrm>
          <a:off x="1919175" y="1952506"/>
          <a:ext cx="5658525" cy="1901170"/>
        </p:xfrm>
        <a:graphic>
          <a:graphicData uri="http://schemas.openxmlformats.org/drawingml/2006/table">
            <a:tbl>
              <a:tblPr>
                <a:noFill/>
                <a:tableStyleId>{F1AAD9D8-2C8F-4311-A1B2-767C7A3B59A7}</a:tableStyleId>
              </a:tblPr>
              <a:tblGrid>
                <a:gridCol w="1032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9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Confidence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Approved apps needed in each condition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Sample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Weeks to collect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99% (p = .01)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4658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9316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(10.5 months)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95% (p = .05)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2336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4672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(6 months)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90% (p = .10)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1406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2812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(3.5 months)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80% (p = .20)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 </a:t>
                      </a:r>
                      <a:r>
                        <a:rPr lang="en" sz="8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(1.5 months)</a:t>
                      </a:r>
                      <a:endParaRPr sz="8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51" name="Google Shape;351;p44"/>
          <p:cNvSpPr txBox="1"/>
          <p:nvPr/>
        </p:nvSpPr>
        <p:spPr>
          <a:xfrm>
            <a:off x="812623" y="476100"/>
            <a:ext cx="4090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Experiment Power Analysis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Traditional A/B Testing</a:t>
            </a:r>
            <a:endParaRPr sz="14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Assuming: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Control: 21% conversion rate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Test: 23% conversion rate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16</a:t>
            </a:fld>
            <a:endParaRPr sz="1100"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54" name="Google Shape;354;p44"/>
          <p:cNvSpPr/>
          <p:nvPr/>
        </p:nvSpPr>
        <p:spPr>
          <a:xfrm>
            <a:off x="1919137" y="2213475"/>
            <a:ext cx="5658600" cy="410400"/>
          </a:xfrm>
          <a:prstGeom prst="rect">
            <a:avLst/>
          </a:prstGeom>
          <a:solidFill>
            <a:srgbClr val="E7B69D">
              <a:alpha val="31279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4"/>
          <p:cNvSpPr/>
          <p:nvPr/>
        </p:nvSpPr>
        <p:spPr>
          <a:xfrm>
            <a:off x="1919150" y="3034525"/>
            <a:ext cx="5658600" cy="410400"/>
          </a:xfrm>
          <a:prstGeom prst="rect">
            <a:avLst/>
          </a:prstGeom>
          <a:solidFill>
            <a:srgbClr val="E7B69D">
              <a:alpha val="31279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61" name="Google Shape;361;p45"/>
          <p:cNvSpPr txBox="1"/>
          <p:nvPr/>
        </p:nvSpPr>
        <p:spPr>
          <a:xfrm>
            <a:off x="858946" y="327600"/>
            <a:ext cx="4930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Simulating the Experiment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Bayesian Sampling</a:t>
            </a:r>
            <a:endParaRPr sz="14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62" name="Google Shape;362;p45"/>
          <p:cNvSpPr txBox="1"/>
          <p:nvPr/>
        </p:nvSpPr>
        <p:spPr>
          <a:xfrm>
            <a:off x="602166" y="1044075"/>
            <a:ext cx="8161234" cy="954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Simulating the experiment using random sampling from each distribution means that sometimes the inferior variant will “win”.  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How often will depend on how big the difference is between the true means, and how many trials we’ve run.  As the number of trials increases, the algorithm will self-correct.  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This mimics how experiments work in real life and allows us to estimate the sample size needed for an estimated lift</a:t>
            </a:r>
            <a:endParaRPr sz="10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3" name="Google Shape;3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38" y="2098185"/>
            <a:ext cx="2889650" cy="1952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788" y="2035028"/>
            <a:ext cx="2860026" cy="207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814" y="2027424"/>
            <a:ext cx="2994575" cy="20186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9C6559-6399-B2CE-7893-145005B31406}"/>
              </a:ext>
            </a:extLst>
          </p:cNvPr>
          <p:cNvSpPr txBox="1"/>
          <p:nvPr/>
        </p:nvSpPr>
        <p:spPr>
          <a:xfrm>
            <a:off x="594689" y="4213844"/>
            <a:ext cx="7954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“Running” this experiment 10,000 times we find that the superior variant is the “winner” 68.5% of the time</a:t>
            </a:r>
          </a:p>
          <a:p>
            <a:pPr marL="33020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Because the algorithm is self correcting, we expect that with more trials (&gt;500), the probability of the superior variant coming out on top will improve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7" name="Google Shape;377;p47"/>
          <p:cNvGraphicFramePr/>
          <p:nvPr/>
        </p:nvGraphicFramePr>
        <p:xfrm>
          <a:off x="1938425" y="1683531"/>
          <a:ext cx="5359900" cy="2981290"/>
        </p:xfrm>
        <a:graphic>
          <a:graphicData uri="http://schemas.openxmlformats.org/drawingml/2006/table">
            <a:tbl>
              <a:tblPr>
                <a:noFill/>
                <a:tableStyleId>{F1AAD9D8-2C8F-4311-A1B2-767C7A3B59A7}</a:tableStyleId>
              </a:tblPr>
              <a:tblGrid>
                <a:gridCol w="1213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625">
                <a:tc row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Approved Apps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Probability of Superior Variant Winning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Weeks to Collect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6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10,000 Simulations</a:t>
                      </a:r>
                      <a:endParaRPr sz="8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5F4">
                        <a:alpha val="81850"/>
                      </a:srgb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68.5%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2.5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70.8%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71.7%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3.5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73.9%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74.3%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4.5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1000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76.0%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1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68575" marR="68575" marT="68575" marB="6857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18</a:t>
            </a:fld>
            <a:endParaRPr sz="1100"/>
          </a:p>
        </p:txBody>
      </p:sp>
      <p:sp>
        <p:nvSpPr>
          <p:cNvPr id="379" name="Google Shape;379;p47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1938475" y="3026525"/>
            <a:ext cx="5359800" cy="410400"/>
          </a:xfrm>
          <a:prstGeom prst="rect">
            <a:avLst/>
          </a:prstGeom>
          <a:solidFill>
            <a:srgbClr val="E7B69D">
              <a:alpha val="31279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7"/>
          <p:cNvSpPr/>
          <p:nvPr/>
        </p:nvSpPr>
        <p:spPr>
          <a:xfrm>
            <a:off x="1938475" y="2205475"/>
            <a:ext cx="5359800" cy="410400"/>
          </a:xfrm>
          <a:prstGeom prst="rect">
            <a:avLst/>
          </a:prstGeom>
          <a:solidFill>
            <a:srgbClr val="E7B69D">
              <a:alpha val="31279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7"/>
          <p:cNvSpPr/>
          <p:nvPr/>
        </p:nvSpPr>
        <p:spPr>
          <a:xfrm>
            <a:off x="1938472" y="3847575"/>
            <a:ext cx="5359800" cy="410400"/>
          </a:xfrm>
          <a:prstGeom prst="rect">
            <a:avLst/>
          </a:prstGeom>
          <a:solidFill>
            <a:srgbClr val="E7B69D">
              <a:alpha val="31279"/>
            </a:srgbClr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812623" y="323700"/>
            <a:ext cx="40902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Experiment Simulation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Bayesian A/B Testing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Assuming: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Control: 21% conversion rate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"/>
              <a:buChar char="●"/>
            </a:pPr>
            <a:r>
              <a:rPr lang="en" sz="12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Test: 23% conversion rate</a:t>
            </a:r>
            <a:endParaRPr sz="1200" b="1"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89" name="Google Shape;389;p48"/>
          <p:cNvSpPr txBox="1"/>
          <p:nvPr/>
        </p:nvSpPr>
        <p:spPr>
          <a:xfrm>
            <a:off x="858946" y="327600"/>
            <a:ext cx="49308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Simulating an Experiment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Stopping metric: Expected Loss</a:t>
            </a:r>
            <a:endParaRPr sz="1700" b="1" dirty="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90" name="Google Shape;390;p48"/>
          <p:cNvSpPr txBox="1"/>
          <p:nvPr/>
        </p:nvSpPr>
        <p:spPr>
          <a:xfrm>
            <a:off x="535259" y="1044075"/>
            <a:ext cx="8228141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In addition to “Probability to be the best”, another metric we can use to guide decision making regarding when to end an experiment is expected loss</a:t>
            </a:r>
            <a:endParaRPr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Expected loss looks at the cost of choosing a one variant at any point in the experiment and estimating what we might expect to lose by doing so</a:t>
            </a:r>
            <a:endParaRPr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Probability to be the best estimates the reward with choosing a variant</a:t>
            </a:r>
            <a:endParaRPr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Expected loss estimates the risk</a:t>
            </a:r>
            <a:endParaRPr sz="11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1" name="Google Shape;39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0" y="2771375"/>
            <a:ext cx="3069525" cy="180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550" y="2686325"/>
            <a:ext cx="3021525" cy="187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5425" y="2762525"/>
            <a:ext cx="2843875" cy="182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/>
        </p:nvSpPr>
        <p:spPr>
          <a:xfrm>
            <a:off x="963113" y="475575"/>
            <a:ext cx="2196300" cy="4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r>
              <a:rPr lang="en" sz="27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Overview</a:t>
            </a:r>
            <a:endParaRPr sz="9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1" name="Google Shape;101;p24"/>
          <p:cNvSpPr/>
          <p:nvPr/>
        </p:nvSpPr>
        <p:spPr>
          <a:xfrm>
            <a:off x="-1237" y="0"/>
            <a:ext cx="482400" cy="5148000"/>
          </a:xfrm>
          <a:prstGeom prst="rect">
            <a:avLst/>
          </a:prstGeom>
          <a:gradFill>
            <a:gsLst>
              <a:gs pos="0">
                <a:srgbClr val="58476A"/>
              </a:gs>
              <a:gs pos="100000">
                <a:srgbClr val="0B3541"/>
              </a:gs>
            </a:gsLst>
            <a:lin ang="1350003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2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102" name="Google Shape;102;p24"/>
          <p:cNvSpPr/>
          <p:nvPr/>
        </p:nvSpPr>
        <p:spPr>
          <a:xfrm rot="8628408">
            <a:off x="100541" y="291107"/>
            <a:ext cx="289580" cy="45723"/>
          </a:xfrm>
          <a:prstGeom prst="parallelogram">
            <a:avLst>
              <a:gd name="adj" fmla="val 7197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103" name="Google Shape;103;p24"/>
          <p:cNvSpPr txBox="1"/>
          <p:nvPr/>
        </p:nvSpPr>
        <p:spPr>
          <a:xfrm>
            <a:off x="4031450" y="478025"/>
            <a:ext cx="4652700" cy="41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Purpose</a:t>
            </a:r>
            <a:br>
              <a:rPr lang="en" sz="15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A key component product development is innovation, and the cornerstone of innovation is experimentation.  The purpose of this presentation is to argue for changing the experimentation framework from traditional A/B testing to Bayesian.  What that means and why we should make this change are discussed.</a:t>
            </a:r>
            <a:br>
              <a:rPr lang="en" sz="9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br>
              <a:rPr lang="en" sz="9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br>
              <a:rPr lang="en" sz="900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9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25" name="Google Shape;425;p52"/>
          <p:cNvSpPr txBox="1">
            <a:spLocks noGrp="1"/>
          </p:cNvSpPr>
          <p:nvPr>
            <p:ph type="sldNum" idx="2"/>
          </p:nvPr>
        </p:nvSpPr>
        <p:spPr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26" name="Google Shape;426;p52"/>
          <p:cNvSpPr txBox="1"/>
          <p:nvPr/>
        </p:nvSpPr>
        <p:spPr>
          <a:xfrm>
            <a:off x="731900" y="1225650"/>
            <a:ext cx="7824900" cy="3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https://towardsdatascience.com/a-b-testing-is-there-a-better-way-an-exploration-of-multi-armed-bandits-98ca927b357d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https://static.googleusercontent.com/media/research.google.com/en//pubs/archive/42550.pdf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https://launchdarkly.com/blog/alternative-to-statistical-significance-making-decisions-with-experiments/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https://www.udemy.com/course/bayesian-machine-learning-in-python-ab-testing/learn/lecture/21794012#overview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https://towardsdatascience.com/how-to-analyse-a-b-experiments-using-bayesian-expected-loss-b959e21a77ce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https://www.chrisstucchio.com/blog/2014/bayesian_ab_decision_rule.html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https://medium.com/convoy-tech/the-power-of-bayesian-a-b-testing-f859d2219d5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http://varianceexplained.org/r/bayesian-ab-testing/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https://towardsdatascience.com/why-statistical-significance-is-ruining-your-ab-tests-8f1f33d7810a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https://web.archive.org/web/20100929074846/http://sirevanhaas.com/?p=30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https://towardsdatascience.com/what-comics-can-teach-us-a-b-experiment-analysis-c1ba70e50d0c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https://medium.com/towards-data-science/python-package-for-bayesian-a-b-testing-86ea3ff5c963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 dirty="0">
                <a:solidFill>
                  <a:schemeClr val="bg1"/>
                </a:solidFill>
                <a:latin typeface="Work Sans Light"/>
                <a:ea typeface="Work Sans Light"/>
                <a:cs typeface="Work Sans Light"/>
                <a:sym typeface="Work Sans Light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https://towardsdatascience.com/bayesian-a-b-testing-with-python-the-easy-guide-d638f89e0b8a</a:t>
            </a:r>
            <a:endParaRPr sz="800" dirty="0">
              <a:solidFill>
                <a:schemeClr val="bg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731900" y="495125"/>
            <a:ext cx="2398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Some References</a:t>
            </a:r>
            <a:endParaRPr sz="1600" b="1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/>
          <p:nvPr/>
        </p:nvSpPr>
        <p:spPr>
          <a:xfrm>
            <a:off x="858956" y="783131"/>
            <a:ext cx="31605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tl;dr</a:t>
            </a: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Traditional vs. Bayesian A/B testing</a:t>
            </a: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9" name="Google Shape;109;p25"/>
          <p:cNvSpPr/>
          <p:nvPr/>
        </p:nvSpPr>
        <p:spPr>
          <a:xfrm>
            <a:off x="4432100" y="1583850"/>
            <a:ext cx="3807000" cy="1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Bayesian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Answers the question, “what is the probability that A &gt; B?”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Can quantify risk with smaller lifts and smaller sample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Minimizes wasted spend 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Flexible when deciding when to end an experiment and declaring a winner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3</a:t>
            </a:fld>
            <a:endParaRPr sz="1100"/>
          </a:p>
        </p:txBody>
      </p:sp>
      <p:sp>
        <p:nvSpPr>
          <p:cNvPr id="111" name="Google Shape;111;p25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2" name="Google Shape;112;p25"/>
          <p:cNvSpPr/>
          <p:nvPr/>
        </p:nvSpPr>
        <p:spPr>
          <a:xfrm>
            <a:off x="782750" y="1583844"/>
            <a:ext cx="3438300" cy="19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Traditional A/B Testing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Does not answers the question, “what is the probability that A  &gt; B?”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Requires larger samples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Unlikely to detect incremental lifts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Wastes money 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-2222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"/>
              <a:buChar char="●"/>
            </a:pPr>
            <a:r>
              <a:rPr lang="en" sz="900" dirty="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Often inconclusive</a:t>
            </a:r>
            <a:endParaRPr sz="900" dirty="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34290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/>
          <p:nvPr/>
        </p:nvSpPr>
        <p:spPr>
          <a:xfrm>
            <a:off x="3498169" y="0"/>
            <a:ext cx="5646000" cy="51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144" name="Google Shape;144;p27"/>
          <p:cNvSpPr txBox="1"/>
          <p:nvPr/>
        </p:nvSpPr>
        <p:spPr>
          <a:xfrm>
            <a:off x="963113" y="475575"/>
            <a:ext cx="2196300" cy="4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None/>
            </a:pPr>
            <a:br>
              <a:rPr lang="en" sz="2700" dirty="0">
                <a:solidFill>
                  <a:schemeClr val="lt2"/>
                </a:solidFill>
                <a:latin typeface="Work Sans ExtraBold"/>
                <a:ea typeface="Work Sans ExtraBold"/>
                <a:cs typeface="Work Sans ExtraBold"/>
                <a:sym typeface="Work Sans ExtraBold"/>
              </a:rPr>
            </a:br>
            <a:r>
              <a:rPr lang="en" sz="2700" b="1" dirty="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Problem Statement</a:t>
            </a:r>
            <a:endParaRPr sz="900" b="1" i="0" u="none" strike="noStrike" cap="none" dirty="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" name="Google Shape;145;p27"/>
          <p:cNvSpPr/>
          <p:nvPr/>
        </p:nvSpPr>
        <p:spPr>
          <a:xfrm>
            <a:off x="-1237" y="0"/>
            <a:ext cx="482400" cy="5148000"/>
          </a:xfrm>
          <a:prstGeom prst="rect">
            <a:avLst/>
          </a:prstGeom>
          <a:gradFill>
            <a:gsLst>
              <a:gs pos="0">
                <a:srgbClr val="58476A"/>
              </a:gs>
              <a:gs pos="100000">
                <a:srgbClr val="0B3541"/>
              </a:gs>
            </a:gsLst>
            <a:lin ang="1350003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>
              <a:solidFill>
                <a:schemeClr val="dk2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sp>
        <p:nvSpPr>
          <p:cNvPr id="146" name="Google Shape;146;p27"/>
          <p:cNvSpPr/>
          <p:nvPr/>
        </p:nvSpPr>
        <p:spPr>
          <a:xfrm rot="8628408">
            <a:off x="100541" y="291107"/>
            <a:ext cx="289580" cy="45723"/>
          </a:xfrm>
          <a:prstGeom prst="parallelogram">
            <a:avLst>
              <a:gd name="adj" fmla="val 71975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Red Hat Display Light"/>
              <a:ea typeface="Red Hat Display Light"/>
              <a:cs typeface="Red Hat Display Light"/>
              <a:sym typeface="Red Hat Display Light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7849" y="822450"/>
            <a:ext cx="4766950" cy="350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3"/>
            <a:ext cx="3027759" cy="3141237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0"/>
            <a:ext cx="1141809" cy="1774090"/>
          </a:xfrm>
          <a:prstGeom prst="rect">
            <a:avLst/>
          </a:prstGeom>
        </p:spPr>
      </p:pic>
      <p:sp>
        <p:nvSpPr>
          <p:cNvPr id="174" name="Oval 17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59" y="0"/>
            <a:ext cx="1202540" cy="85605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2" name="Rectangle 181">
            <a:extLst>
              <a:ext uri="{FF2B5EF4-FFF2-40B4-BE49-F238E27FC236}">
                <a16:creationId xmlns:a16="http://schemas.microsoft.com/office/drawing/2014/main" id="{61FEBC38-2320-414A-A3F3-23958170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183">
            <a:extLst>
              <a:ext uri="{FF2B5EF4-FFF2-40B4-BE49-F238E27FC236}">
                <a16:creationId xmlns:a16="http://schemas.microsoft.com/office/drawing/2014/main" id="{17F17AD0-4668-46E4-B248-CD980B04F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50800" dir="5400000" algn="ctr" rotWithShape="0">
              <a:srgbClr val="5F5F5F">
                <a:alpha val="5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Google Shape;152;p28"/>
          <p:cNvSpPr/>
          <p:nvPr/>
        </p:nvSpPr>
        <p:spPr>
          <a:xfrm>
            <a:off x="6852070" y="2470441"/>
            <a:ext cx="1804886" cy="175297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dist="47625" dir="27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3" name="Google Shape;153;p28"/>
          <p:cNvSpPr/>
          <p:nvPr/>
        </p:nvSpPr>
        <p:spPr>
          <a:xfrm>
            <a:off x="4764479" y="2470441"/>
            <a:ext cx="1804886" cy="175297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dist="47625" dir="27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4" name="Google Shape;154;p28"/>
          <p:cNvSpPr/>
          <p:nvPr/>
        </p:nvSpPr>
        <p:spPr>
          <a:xfrm>
            <a:off x="2676879" y="2470441"/>
            <a:ext cx="1804886" cy="175297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dist="47625" dir="27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5" name="Google Shape;155;p28"/>
          <p:cNvSpPr txBox="1"/>
          <p:nvPr/>
        </p:nvSpPr>
        <p:spPr>
          <a:xfrm>
            <a:off x="482600" y="705844"/>
            <a:ext cx="3375550" cy="63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defTabSz="484632">
              <a:lnSpc>
                <a:spcPct val="115000"/>
              </a:lnSpc>
              <a:spcAft>
                <a:spcPts val="600"/>
              </a:spcAft>
            </a:pPr>
            <a:r>
              <a:rPr lang="en-US" sz="1802" b="1" kern="1200">
                <a:solidFill>
                  <a:schemeClr val="dk2"/>
                </a:solidFill>
                <a:latin typeface="Playfair Display"/>
                <a:ea typeface="+mn-ea"/>
                <a:cs typeface="+mn-cs"/>
                <a:sym typeface="Playfair Display"/>
              </a:rPr>
              <a:t>Experimentation Context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593703" y="2470321"/>
            <a:ext cx="1804886" cy="175297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75" dist="47625" dir="27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57" name="Google Shape;157;p28"/>
          <p:cNvSpPr/>
          <p:nvPr/>
        </p:nvSpPr>
        <p:spPr>
          <a:xfrm>
            <a:off x="598130" y="2470234"/>
            <a:ext cx="1800400" cy="50208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 defTabSz="484632">
              <a:spcAft>
                <a:spcPts val="600"/>
              </a:spcAft>
            </a:pPr>
            <a:r>
              <a:rPr lang="en-US" sz="1166" b="1" kern="1200">
                <a:solidFill>
                  <a:schemeClr val="lt1"/>
                </a:solidFill>
                <a:latin typeface="Montserrat"/>
                <a:ea typeface="+mn-ea"/>
                <a:cs typeface="+mn-cs"/>
                <a:sym typeface="Montserrat"/>
              </a:rPr>
              <a:t>INCREMENTAL IMPROVEMENT</a:t>
            </a:r>
            <a:endParaRPr lang="en-US" sz="11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726055" y="3187147"/>
            <a:ext cx="1560731" cy="80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algn="ctr" defTabSz="484632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sz="954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New products and/or user experience create lifts on the order 1-3%, not 5%+</a:t>
            </a:r>
            <a:endParaRPr lang="en-US" sz="9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2676866" y="2470234"/>
            <a:ext cx="1804886" cy="502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 defTabSz="484632">
              <a:spcAft>
                <a:spcPts val="600"/>
              </a:spcAft>
            </a:pPr>
            <a:r>
              <a:rPr lang="en-US" sz="1166" b="1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PACE OF INNOVATION</a:t>
            </a:r>
            <a:endParaRPr lang="en-US" sz="1100"/>
          </a:p>
        </p:txBody>
      </p:sp>
      <p:sp>
        <p:nvSpPr>
          <p:cNvPr id="160" name="Google Shape;160;p28"/>
          <p:cNvSpPr txBox="1"/>
          <p:nvPr/>
        </p:nvSpPr>
        <p:spPr>
          <a:xfrm>
            <a:off x="2804849" y="3187147"/>
            <a:ext cx="1560731" cy="80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algn="ctr" defTabSz="484632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sz="954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Need to iterate in weeks, not months</a:t>
            </a:r>
            <a:endParaRPr lang="en-US" sz="9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1" name="Google Shape;161;p28"/>
          <p:cNvSpPr/>
          <p:nvPr/>
        </p:nvSpPr>
        <p:spPr>
          <a:xfrm>
            <a:off x="4764469" y="2470097"/>
            <a:ext cx="1804886" cy="5020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 defTabSz="484632">
              <a:spcAft>
                <a:spcPts val="600"/>
              </a:spcAft>
            </a:pPr>
            <a:r>
              <a:rPr lang="en-US" sz="1166" b="1" kern="1200">
                <a:solidFill>
                  <a:schemeClr val="lt1"/>
                </a:solidFill>
                <a:latin typeface="Montserrat"/>
                <a:ea typeface="+mn-ea"/>
                <a:cs typeface="+mn-cs"/>
                <a:sym typeface="Montserrat"/>
              </a:rPr>
              <a:t>TIGHT BUDGET</a:t>
            </a:r>
            <a:endParaRPr lang="en-US" sz="1100">
              <a:solidFill>
                <a:schemeClr val="lt1"/>
              </a:solidFill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4892385" y="3187011"/>
            <a:ext cx="1560731" cy="80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algn="ctr" defTabSz="484632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sz="954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Need to optimize our experimentation spend</a:t>
            </a:r>
            <a:endParaRPr lang="en-US" sz="9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6419462" y="4271361"/>
            <a:ext cx="439607" cy="166294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l" defTabSz="484632">
              <a:spcAft>
                <a:spcPts val="600"/>
              </a:spcAft>
            </a:pPr>
            <a:fld id="{00000000-1234-1234-1234-123412341234}" type="slidenum">
              <a:rPr lang="en" sz="848" b="0" i="0" kern="12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pPr algn="l" defTabSz="484632">
                <a:spcAft>
                  <a:spcPts val="600"/>
                </a:spcAft>
              </a:pPr>
              <a:t>5</a:t>
            </a:fld>
            <a:endParaRPr lang="en"/>
          </a:p>
        </p:txBody>
      </p:sp>
      <p:sp>
        <p:nvSpPr>
          <p:cNvPr id="164" name="Google Shape;164;p28"/>
          <p:cNvSpPr/>
          <p:nvPr/>
        </p:nvSpPr>
        <p:spPr>
          <a:xfrm>
            <a:off x="6856513" y="2470239"/>
            <a:ext cx="1804886" cy="5020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 defTabSz="484632">
              <a:spcAft>
                <a:spcPts val="600"/>
              </a:spcAft>
            </a:pPr>
            <a:r>
              <a:rPr lang="en-US" sz="1166" b="1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QUESTION TO ANSWER</a:t>
            </a:r>
            <a:endParaRPr lang="en-US" sz="1100"/>
          </a:p>
        </p:txBody>
      </p:sp>
      <p:sp>
        <p:nvSpPr>
          <p:cNvPr id="165" name="Google Shape;165;p28"/>
          <p:cNvSpPr txBox="1"/>
          <p:nvPr/>
        </p:nvSpPr>
        <p:spPr>
          <a:xfrm>
            <a:off x="6984429" y="3187153"/>
            <a:ext cx="1560731" cy="804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t" anchorCtr="0">
            <a:noAutofit/>
          </a:bodyPr>
          <a:lstStyle/>
          <a:p>
            <a:pPr defTabSz="484632">
              <a:lnSpc>
                <a:spcPct val="125000"/>
              </a:lnSpc>
              <a:spcAft>
                <a:spcPts val="600"/>
              </a:spcAft>
              <a:buClr>
                <a:srgbClr val="000000"/>
              </a:buClr>
            </a:pPr>
            <a:r>
              <a:rPr lang="en-US" sz="954" kern="1200">
                <a:solidFill>
                  <a:schemeClr val="dk1"/>
                </a:solidFill>
                <a:latin typeface="Montserrat"/>
                <a:ea typeface="+mn-ea"/>
                <a:cs typeface="+mn-cs"/>
                <a:sym typeface="Montserrat"/>
              </a:rPr>
              <a:t>What’s the probability that A is better than B?</a:t>
            </a:r>
            <a:endParaRPr lang="en-US" sz="9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697374-4256-7308-9FAE-F7AFFE57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A/B Testing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0E868-E5BC-830D-2D1C-FD46B5EA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218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3144056" y="1158244"/>
            <a:ext cx="52281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The point of achieving statistical significance is to avoid identifying a difference that doesn’t exist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These types of errors generally have little consequence for the business, e.g., margin.  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If the difference between the variants is large, then this approach is wasteful as we continue to invest money in an inferior strategy 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If the difference between the variants is small, it doesn’t matter much which one we use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Work Sans"/>
              <a:buChar char="●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Failing to reach significance provides no direction to the business</a:t>
            </a: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bg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858956" y="1158244"/>
            <a:ext cx="2142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False Positives</a:t>
            </a: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Stat Sig (money)</a:t>
            </a: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78" name="Google Shape;278;p3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7</a:t>
            </a:fld>
            <a:endParaRPr sz="1100"/>
          </a:p>
        </p:txBody>
      </p:sp>
      <p:sp>
        <p:nvSpPr>
          <p:cNvPr id="279" name="Google Shape;279;p37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/>
          <p:nvPr/>
        </p:nvSpPr>
        <p:spPr>
          <a:xfrm>
            <a:off x="3144056" y="1158244"/>
            <a:ext cx="5228100" cy="3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Work Sans"/>
                <a:cs typeface="Work Sans"/>
                <a:sym typeface="Work Sans"/>
              </a:rPr>
              <a:t>The ability to quickly iterate on experiments and continually improve product depends on traffic</a:t>
            </a:r>
            <a:endParaRPr lang="en" sz="1000" dirty="0">
              <a:solidFill>
                <a:schemeClr val="bg1"/>
              </a:solidFill>
              <a:latin typeface="Work Sans"/>
              <a:ea typeface="Montserrat"/>
              <a:cs typeface="Montserrat"/>
              <a:sym typeface="Work Sans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sz="1000" dirty="0">
                <a:solidFill>
                  <a:schemeClr val="bg1"/>
                </a:solidFill>
                <a:latin typeface="Work Sans"/>
                <a:ea typeface="Montserrat"/>
                <a:cs typeface="Montserrat"/>
                <a:sym typeface="Work Sans"/>
              </a:rPr>
              <a:t>Either approach works well with lots of traffic, but Bayesian works much better for conversion rates that are farther down the customer funnel</a:t>
            </a:r>
            <a:endParaRPr sz="9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4"/>
          <p:cNvSpPr txBox="1"/>
          <p:nvPr/>
        </p:nvSpPr>
        <p:spPr>
          <a:xfrm>
            <a:off x="858956" y="1158244"/>
            <a:ext cx="2142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False Negatives</a:t>
            </a: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Work Sans SemiBold"/>
                <a:ea typeface="Work Sans SemiBold"/>
                <a:cs typeface="Work Sans SemiBold"/>
                <a:sym typeface="Work Sans SemiBold"/>
              </a:rPr>
              <a:t>Sample size (time)</a:t>
            </a: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8</a:t>
            </a:fld>
            <a:endParaRPr sz="110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/>
          <p:nvPr/>
        </p:nvSpPr>
        <p:spPr>
          <a:xfrm>
            <a:off x="3530856" y="1518313"/>
            <a:ext cx="2082300" cy="2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Stat sig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Traditional A/B testing treats experiments like they’re black and white: if you reach stat sig you roll, otherwise you don’t.   This approach treats stat sig results as “real’, and anything else as not real. </a:t>
            </a:r>
            <a:endParaRPr sz="7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3"/>
          <p:cNvSpPr/>
          <p:nvPr/>
        </p:nvSpPr>
        <p:spPr>
          <a:xfrm>
            <a:off x="6031825" y="1518325"/>
            <a:ext cx="2187900" cy="2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Inconclusive Results</a:t>
            </a:r>
            <a:endParaRPr sz="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Failing to reach statistical significance is an inconclusive result - it doesn’t mean that the variant isn’t an improvement, it just says that we don’t have enough evidence to say it is at a particular significance level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Null hypothesis: A = B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Alternative hypothesis: A &lt; B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either :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ontserrat"/>
              <a:buAutoNum type="arabicPeriod"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reject the null hypothesis (stat sig), or 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ontserrat"/>
              <a:buAutoNum type="arabicPeriod"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“fail to reject” the null hypothesis, meaning we don’t have enough evidence to reject it.  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 never “accept” the null hypothesis.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3"/>
          <p:cNvSpPr/>
          <p:nvPr/>
        </p:nvSpPr>
        <p:spPr>
          <a:xfrm>
            <a:off x="1043581" y="1518313"/>
            <a:ext cx="2082300" cy="25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Error Rates</a:t>
            </a:r>
            <a:endParaRPr sz="8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Traditional A/B testing is focused on error rates, not on making the best decision for the business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False negatives 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ontserrat"/>
              <a:buChar char="●"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False positives 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Traditional A/B testing assumes that a false positive is four times as costly as a false negative, which is why p = .05 is the standard significance level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3"/>
          <p:cNvSpPr txBox="1"/>
          <p:nvPr/>
        </p:nvSpPr>
        <p:spPr>
          <a:xfrm>
            <a:off x="858956" y="783131"/>
            <a:ext cx="3160500" cy="5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Traditional A/B Testing</a:t>
            </a:r>
            <a:endParaRPr sz="1700" b="1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Too conservative and rigid</a:t>
            </a:r>
            <a:endParaRPr sz="1700" b="1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44" name="Google Shape;244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9</a:t>
            </a:fld>
            <a:endParaRPr sz="1100"/>
          </a:p>
        </p:txBody>
      </p:sp>
      <p:sp>
        <p:nvSpPr>
          <p:cNvPr id="245" name="Google Shape;245;p33"/>
          <p:cNvSpPr txBox="1">
            <a:spLocks noGrp="1"/>
          </p:cNvSpPr>
          <p:nvPr>
            <p:ph type="sldNum" idx="4294967295"/>
          </p:nvPr>
        </p:nvSpPr>
        <p:spPr>
          <a:xfrm>
            <a:off x="8594725" y="4887913"/>
            <a:ext cx="549275" cy="207962"/>
          </a:xfrm>
          <a:prstGeom prst="rect">
            <a:avLst/>
          </a:prstGeom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3929</TotalTime>
  <Words>1508</Words>
  <Application>Microsoft Office PowerPoint</Application>
  <PresentationFormat>On-screen Show (16:9)</PresentationFormat>
  <Paragraphs>243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Wingdings 3</vt:lpstr>
      <vt:lpstr>Arial</vt:lpstr>
      <vt:lpstr>Montserrat</vt:lpstr>
      <vt:lpstr>Montserrat Light</vt:lpstr>
      <vt:lpstr>Work Sans ExtraBold</vt:lpstr>
      <vt:lpstr>Red Hat Display Light</vt:lpstr>
      <vt:lpstr>Playfair Display</vt:lpstr>
      <vt:lpstr>Work Sans SemiBold</vt:lpstr>
      <vt:lpstr>Work Sans</vt:lpstr>
      <vt:lpstr>Red Hat Display Black</vt:lpstr>
      <vt:lpstr>Calibri</vt:lpstr>
      <vt:lpstr>Work Sans Light</vt:lpstr>
      <vt:lpstr>Century Gothic</vt:lpstr>
      <vt:lpstr>Ion</vt:lpstr>
      <vt:lpstr>Bayesian A/B Testing</vt:lpstr>
      <vt:lpstr>PowerPoint Presentation</vt:lpstr>
      <vt:lpstr>PowerPoint Presentation</vt:lpstr>
      <vt:lpstr>PowerPoint Presentation</vt:lpstr>
      <vt:lpstr>PowerPoint Presentation</vt:lpstr>
      <vt:lpstr>Traditional A/B Testing</vt:lpstr>
      <vt:lpstr>PowerPoint Presentation</vt:lpstr>
      <vt:lpstr>PowerPoint Presentation</vt:lpstr>
      <vt:lpstr>PowerPoint Presentation</vt:lpstr>
      <vt:lpstr>PowerPoint Presentation</vt:lpstr>
      <vt:lpstr>Bayesian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A/B Testing</dc:title>
  <cp:lastModifiedBy>Milan Sherman</cp:lastModifiedBy>
  <cp:revision>7</cp:revision>
  <dcterms:modified xsi:type="dcterms:W3CDTF">2023-05-29T15:30:02Z</dcterms:modified>
</cp:coreProperties>
</file>